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368" r:id="rId2"/>
    <p:sldId id="339" r:id="rId3"/>
    <p:sldId id="340" r:id="rId4"/>
    <p:sldId id="341" r:id="rId5"/>
    <p:sldId id="375" r:id="rId6"/>
    <p:sldId id="377" r:id="rId7"/>
    <p:sldId id="378" r:id="rId8"/>
    <p:sldId id="376" r:id="rId9"/>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9"/>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97"/>
    <p:restoredTop sz="94940"/>
  </p:normalViewPr>
  <p:slideViewPr>
    <p:cSldViewPr snapToGrid="0">
      <p:cViewPr varScale="1">
        <p:scale>
          <a:sx n="231" d="100"/>
          <a:sy n="231" d="100"/>
        </p:scale>
        <p:origin x="952"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14/8/2025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33907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441313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108473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50677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8/14/25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8/14/25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8/14/25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8/14/25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8/14/25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8/14/25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8/14/25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8/14/25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8/14/25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8/14/25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8/14/25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8/14/25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Hebrews 11 Part C</a:t>
            </a:r>
          </a:p>
          <a:p>
            <a:pPr lvl="0" algn="ctr" defTabSz="914400" fontAlgn="base">
              <a:spcBef>
                <a:spcPct val="20000"/>
              </a:spcBef>
              <a:spcAft>
                <a:spcPct val="0"/>
              </a:spcAft>
              <a:defRPr/>
            </a:pPr>
            <a:r>
              <a:rPr lang="en-US" sz="4400" kern="0" dirty="0">
                <a:solidFill>
                  <a:srgbClr val="FFFF00"/>
                </a:solidFill>
                <a:latin typeface="Times New Roman" panose="02020603050405020304" pitchFamily="18" charset="0"/>
              </a:rPr>
              <a:t>11:23-35</a:t>
            </a: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1" u="none" strike="noStrike" kern="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3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59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5FF121F-E548-391C-F908-10E70E1FE856}"/>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E77AFB40-0D49-56DA-8132-C2EEB4024F93}"/>
              </a:ext>
            </a:extLst>
          </p:cNvPr>
          <p:cNvSpPr txBox="1">
            <a:spLocks noChangeArrowheads="1"/>
          </p:cNvSpPr>
          <p:nvPr/>
        </p:nvSpPr>
        <p:spPr bwMode="auto">
          <a:xfrm>
            <a:off x="22444" y="0"/>
            <a:ext cx="9144000" cy="4312784"/>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Moses, when he was born, was hidden for three months by his parents, because they saw that the child was beautiful, and they were not afraid of the king’s edict.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Moses, when he was grown up, refused to be called the son of Pharaoh’s daughter,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choosing rather to be mistreated with the people of God than to enjoy the fleeting pleasures of sin.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He considered the reproach of Christ greater wealth than the treasures of Egypt, for he was looking to the reward.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he left Egypt, not being afraid of the anger of the king, for he endured as seeing him who is invisible.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he kept the Passover and sprinkled the blood, so that the Destroyer of the firstborn might not touch them.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140584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5CE7F45-42BF-C054-049C-02A6AD9BCC7D}"/>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1DB2133C-C863-866B-6CEC-1B1CF891CEDC}"/>
              </a:ext>
            </a:extLst>
          </p:cNvPr>
          <p:cNvSpPr txBox="1">
            <a:spLocks noChangeArrowheads="1"/>
          </p:cNvSpPr>
          <p:nvPr/>
        </p:nvSpPr>
        <p:spPr bwMode="auto">
          <a:xfrm>
            <a:off x="0" y="10297"/>
            <a:ext cx="9144000" cy="2613857"/>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the people crossed the Red Sea as on dry land, but the Egyptians, when they attempted to do the same, were drowned.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the walls of Jericho fell down after they had been encircled for seven days.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faith Rahab the prostitute did not perish with those who were disobedient, because she had given a friendly welcome to the spies.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4292167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E8DA6F-3634-1DD4-A50C-8AA399F5EE49}"/>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49B59143-4050-410B-0499-784C6E308923}"/>
              </a:ext>
            </a:extLst>
          </p:cNvPr>
          <p:cNvSpPr txBox="1">
            <a:spLocks noChangeArrowheads="1"/>
          </p:cNvSpPr>
          <p:nvPr/>
        </p:nvSpPr>
        <p:spPr bwMode="auto">
          <a:xfrm>
            <a:off x="22444" y="0"/>
            <a:ext cx="9144000" cy="3463320"/>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what more shall I say?  For time would fail me to tell of Gideon, Barak, Samson, Jephthah, of David and Samuel and the prophets—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who through faith conquered kingdoms, enforced justice, obtained promises, stopped the mouths of lions,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quenched the power of fire, escaped the edge of the sword, were made strong out of weakness, became mighty in war, put foreign armies to flight.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Women received back their dead by resurrection.  Some were tortured, refusing to accept release, so that they might rise again to a better life.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835894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FFEEEFA-530A-D1CC-65E3-FDC17ADA1C6C}"/>
              </a:ext>
            </a:extLst>
          </p:cNvPr>
          <p:cNvSpPr txBox="1"/>
          <p:nvPr/>
        </p:nvSpPr>
        <p:spPr>
          <a:xfrm>
            <a:off x="269913" y="943327"/>
            <a:ext cx="8874088"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Living as “good citizens”.  Honour the authorities.  Obey the laws of the land.</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the law of the land conflicts with God’s Law, we must obey God (not man).</a:t>
            </a:r>
          </a:p>
        </p:txBody>
      </p:sp>
      <p:sp>
        <p:nvSpPr>
          <p:cNvPr id="4" name="TextBox 3">
            <a:extLst>
              <a:ext uri="{FF2B5EF4-FFF2-40B4-BE49-F238E27FC236}">
                <a16:creationId xmlns:a16="http://schemas.microsoft.com/office/drawing/2014/main" id="{C6C7DA0D-537D-D3CE-2BD2-40560983F593}"/>
              </a:ext>
            </a:extLst>
          </p:cNvPr>
          <p:cNvSpPr txBox="1"/>
          <p:nvPr/>
        </p:nvSpPr>
        <p:spPr>
          <a:xfrm>
            <a:off x="6011" y="0"/>
            <a:ext cx="2054143" cy="430887"/>
          </a:xfrm>
          <a:prstGeom prst="rect">
            <a:avLst/>
          </a:prstGeom>
          <a:noFill/>
        </p:spPr>
        <p:txBody>
          <a:bodyPr wrap="square" rtlCol="0">
            <a:spAutoFit/>
          </a:bodyPr>
          <a:lstStyle/>
          <a:p>
            <a:pPr lvl="0">
              <a:defRPr/>
            </a:pPr>
            <a:r>
              <a:rPr lang="en-AU" sz="2200" dirty="0">
                <a:solidFill>
                  <a:srgbClr val="FFFF00"/>
                </a:solidFill>
                <a:latin typeface="Times New Roman" panose="02020603050405020304" pitchFamily="18" charset="0"/>
                <a:cs typeface="Times New Roman" panose="02020603050405020304" pitchFamily="18" charset="0"/>
              </a:rPr>
              <a:t>Actions of Faith</a:t>
            </a:r>
            <a:endParaRPr kumimoji="0" lang="en-AU" sz="2200"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6" name="TextBox 5">
            <a:extLst>
              <a:ext uri="{FF2B5EF4-FFF2-40B4-BE49-F238E27FC236}">
                <a16:creationId xmlns:a16="http://schemas.microsoft.com/office/drawing/2014/main" id="{4426C50E-8C9C-77FD-BA3B-B9540E7CDE16}"/>
              </a:ext>
            </a:extLst>
          </p:cNvPr>
          <p:cNvSpPr txBox="1"/>
          <p:nvPr/>
        </p:nvSpPr>
        <p:spPr>
          <a:xfrm>
            <a:off x="1988546" y="19997"/>
            <a:ext cx="7105880" cy="646331"/>
          </a:xfrm>
          <a:prstGeom prst="rect">
            <a:avLst/>
          </a:prstGeom>
          <a:noFill/>
          <a:ln w="15875">
            <a:solidFill>
              <a:schemeClr val="bg1"/>
            </a:solidFill>
          </a:ln>
        </p:spPr>
        <p:txBody>
          <a:bodyPr wrap="square" rtlCol="0">
            <a:spAutoFit/>
          </a:bodyPr>
          <a:lstStyle/>
          <a:p>
            <a:pPr algn="ctr">
              <a:defRPr/>
            </a:pPr>
            <a:r>
              <a:rPr lang="en-AU" dirty="0">
                <a:solidFill>
                  <a:schemeClr val="bg1"/>
                </a:solidFill>
                <a:latin typeface="Times New Roman" panose="02020603050405020304" pitchFamily="18" charset="0"/>
                <a:cs typeface="Times New Roman" panose="02020603050405020304" pitchFamily="18" charset="0"/>
              </a:rPr>
              <a:t>We have a better country;  better homeland;  better destination;  better city.</a:t>
            </a:r>
          </a:p>
          <a:p>
            <a:pPr algn="ctr">
              <a:defRPr/>
            </a:pPr>
            <a:r>
              <a:rPr lang="en-AU" dirty="0">
                <a:solidFill>
                  <a:schemeClr val="bg1"/>
                </a:solidFill>
                <a:latin typeface="Times New Roman" panose="02020603050405020304" pitchFamily="18" charset="0"/>
                <a:cs typeface="Times New Roman" panose="02020603050405020304" pitchFamily="18" charset="0"/>
              </a:rPr>
              <a:t>We rise to a better Life</a:t>
            </a:r>
            <a:endPar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endParaRPr>
          </a:p>
        </p:txBody>
      </p:sp>
      <p:sp>
        <p:nvSpPr>
          <p:cNvPr id="8" name="TextBox 7">
            <a:extLst>
              <a:ext uri="{FF2B5EF4-FFF2-40B4-BE49-F238E27FC236}">
                <a16:creationId xmlns:a16="http://schemas.microsoft.com/office/drawing/2014/main" id="{E27D5B19-7660-5827-0C43-8BE21B69EAC6}"/>
              </a:ext>
            </a:extLst>
          </p:cNvPr>
          <p:cNvSpPr txBox="1"/>
          <p:nvPr/>
        </p:nvSpPr>
        <p:spPr>
          <a:xfrm>
            <a:off x="0" y="666328"/>
            <a:ext cx="7155454"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1.  Obeying the commandments of God, even when it is against the law.</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 name="TextBox 1">
            <a:extLst>
              <a:ext uri="{FF2B5EF4-FFF2-40B4-BE49-F238E27FC236}">
                <a16:creationId xmlns:a16="http://schemas.microsoft.com/office/drawing/2014/main" id="{E412496E-5264-29EA-4BA6-BD9AC87986BC}"/>
              </a:ext>
            </a:extLst>
          </p:cNvPr>
          <p:cNvSpPr txBox="1"/>
          <p:nvPr/>
        </p:nvSpPr>
        <p:spPr>
          <a:xfrm>
            <a:off x="583894" y="1505188"/>
            <a:ext cx="8549090"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Moses’ Parents disobeyed Pharoah and saved their son.</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Daniel. Shadrach, Meshach &amp; Abednego.  Hebrew captives serving the king in Babylon.</a:t>
            </a:r>
            <a:br>
              <a:rPr lang="en-AU" dirty="0">
                <a:solidFill>
                  <a:prstClr val="white"/>
                </a:solidFill>
                <a:latin typeface="Times New Roman" panose="02020603050405020304" pitchFamily="18" charset="0"/>
                <a:cs typeface="Times New Roman" panose="02020603050405020304" pitchFamily="18" charset="0"/>
              </a:rPr>
            </a:br>
            <a:r>
              <a:rPr lang="en-AU" i="1" dirty="0">
                <a:solidFill>
                  <a:prstClr val="white"/>
                </a:solidFill>
                <a:latin typeface="Times New Roman" panose="02020603050405020304" pitchFamily="18" charset="0"/>
                <a:cs typeface="Times New Roman" panose="02020603050405020304" pitchFamily="18" charset="0"/>
              </a:rPr>
              <a:t>(No rights;  No freedoms, but honoured God by serving their masters well.)</a:t>
            </a:r>
          </a:p>
        </p:txBody>
      </p:sp>
      <p:sp>
        <p:nvSpPr>
          <p:cNvPr id="5" name="TextBox 4">
            <a:extLst>
              <a:ext uri="{FF2B5EF4-FFF2-40B4-BE49-F238E27FC236}">
                <a16:creationId xmlns:a16="http://schemas.microsoft.com/office/drawing/2014/main" id="{6B6BCCAA-D5B2-D494-7D4D-971C0CD04EF6}"/>
              </a:ext>
            </a:extLst>
          </p:cNvPr>
          <p:cNvSpPr txBox="1"/>
          <p:nvPr/>
        </p:nvSpPr>
        <p:spPr>
          <a:xfrm>
            <a:off x="1206347" y="2344048"/>
            <a:ext cx="7926637" cy="923330"/>
          </a:xfrm>
          <a:prstGeom prst="rect">
            <a:avLst/>
          </a:prstGeom>
          <a:noFill/>
        </p:spPr>
        <p:txBody>
          <a:bodyPr wrap="square" rtlCol="0">
            <a:spAutoFit/>
          </a:bodyPr>
          <a:lstStyle/>
          <a:p>
            <a:pPr marL="180975" lvl="0" indent="-180975">
              <a:buSzPct val="50000"/>
              <a:buFont typeface="Courier New" panose="02070309020205020404" pitchFamily="49" charset="0"/>
              <a:buChar char="o"/>
              <a:defRPr/>
            </a:pPr>
            <a:r>
              <a:rPr lang="en-AU" dirty="0">
                <a:solidFill>
                  <a:prstClr val="white"/>
                </a:solidFill>
                <a:latin typeface="Times New Roman" panose="02020603050405020304" pitchFamily="18" charset="0"/>
                <a:cs typeface="Times New Roman" panose="02020603050405020304" pitchFamily="18" charset="0"/>
              </a:rPr>
              <a:t>Refused to worship the golden statue.  God commands to worship only Him.</a:t>
            </a:r>
          </a:p>
          <a:p>
            <a:pPr marL="180975" lvl="0" indent="-180975">
              <a:buSzPct val="50000"/>
              <a:buFont typeface="Courier New" panose="02070309020205020404" pitchFamily="49" charset="0"/>
              <a:buChar char="o"/>
              <a:defRPr/>
            </a:pPr>
            <a:r>
              <a:rPr lang="en-AU" dirty="0">
                <a:solidFill>
                  <a:prstClr val="white"/>
                </a:solidFill>
                <a:latin typeface="Times New Roman" panose="02020603050405020304" pitchFamily="18" charset="0"/>
                <a:cs typeface="Times New Roman" panose="02020603050405020304" pitchFamily="18" charset="0"/>
              </a:rPr>
              <a:t>Punishment was death by burning.  </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God can save, and even through death, we are delivered out of evil.</a:t>
            </a:r>
          </a:p>
        </p:txBody>
      </p:sp>
      <p:sp>
        <p:nvSpPr>
          <p:cNvPr id="7" name="TextBox 6">
            <a:extLst>
              <a:ext uri="{FF2B5EF4-FFF2-40B4-BE49-F238E27FC236}">
                <a16:creationId xmlns:a16="http://schemas.microsoft.com/office/drawing/2014/main" id="{1B74AA7E-BCA2-6BC4-FAF1-70EB4ECE701B}"/>
              </a:ext>
            </a:extLst>
          </p:cNvPr>
          <p:cNvSpPr txBox="1"/>
          <p:nvPr/>
        </p:nvSpPr>
        <p:spPr>
          <a:xfrm>
            <a:off x="749147" y="3286483"/>
            <a:ext cx="8119431" cy="1323439"/>
          </a:xfrm>
          <a:prstGeom prst="rect">
            <a:avLst/>
          </a:prstGeom>
          <a:solidFill>
            <a:schemeClr val="bg1"/>
          </a:solidFill>
        </p:spPr>
        <p:txBody>
          <a:bodyPr wrap="square" rtlCol="0">
            <a:spAutoFit/>
          </a:bodyPr>
          <a:lstStyle/>
          <a:p>
            <a:pPr>
              <a:buNone/>
            </a:pPr>
            <a:r>
              <a:rPr lang="en-AU" sz="1600" dirty="0">
                <a:latin typeface="Comic Sans MS" panose="030F0902030302020204" pitchFamily="66" charset="0"/>
                <a:ea typeface="Times New Roman" panose="02020603050405020304" pitchFamily="18" charset="0"/>
              </a:rPr>
              <a:t>Daniel 3: (ESV)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Shadrach, Meshach, and Abednego answered and said to the king, “O Nebuchadnezzar, we have no need to answer you in this matter.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If this be so, our God whom we serve is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able</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to deliver us from the burning fiery furnace, and he </a:t>
            </a:r>
            <a:r>
              <a:rPr lang="en-AU" sz="1600" b="1" u="sng" dirty="0">
                <a:latin typeface="Comic Sans MS" panose="030F0902030302020204" pitchFamily="66" charset="0"/>
                <a:ea typeface="Times New Roman" panose="02020603050405020304" pitchFamily="18" charset="0"/>
                <a:cs typeface="Times New Roman" panose="02020603050405020304" pitchFamily="18" charset="0"/>
              </a:rPr>
              <a:t>will</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deliver us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out of your hand</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O king.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But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if not</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be it known to you, O king, that we will not serve your gods or worship the golden image that you have set up.”</a:t>
            </a:r>
            <a:r>
              <a:rPr lang="en-AU" sz="1600" dirty="0"/>
              <a:t> </a:t>
            </a:r>
            <a:endParaRPr lang="en-AU" sz="1600" dirty="0">
              <a:effectLst/>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84001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p:bldP spid="2" grpId="0" uiExpand="1" build="p"/>
      <p:bldP spid="5" grpId="0" uiExpand="1" build="p"/>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FFEEEFA-530A-D1CC-65E3-FDC17ADA1C6C}"/>
              </a:ext>
            </a:extLst>
          </p:cNvPr>
          <p:cNvSpPr txBox="1"/>
          <p:nvPr/>
        </p:nvSpPr>
        <p:spPr>
          <a:xfrm>
            <a:off x="269913" y="943327"/>
            <a:ext cx="8874088"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Living as “good citizens”.  Honour the authorities.  Obey the laws of the land.</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the law of the land conflicts with God’s Law, we must obey God (not man).</a:t>
            </a:r>
          </a:p>
        </p:txBody>
      </p:sp>
      <p:sp>
        <p:nvSpPr>
          <p:cNvPr id="4" name="TextBox 3">
            <a:extLst>
              <a:ext uri="{FF2B5EF4-FFF2-40B4-BE49-F238E27FC236}">
                <a16:creationId xmlns:a16="http://schemas.microsoft.com/office/drawing/2014/main" id="{C6C7DA0D-537D-D3CE-2BD2-40560983F593}"/>
              </a:ext>
            </a:extLst>
          </p:cNvPr>
          <p:cNvSpPr txBox="1"/>
          <p:nvPr/>
        </p:nvSpPr>
        <p:spPr>
          <a:xfrm>
            <a:off x="6011" y="0"/>
            <a:ext cx="2054143" cy="430887"/>
          </a:xfrm>
          <a:prstGeom prst="rect">
            <a:avLst/>
          </a:prstGeom>
          <a:noFill/>
        </p:spPr>
        <p:txBody>
          <a:bodyPr wrap="square" rtlCol="0">
            <a:spAutoFit/>
          </a:bodyPr>
          <a:lstStyle/>
          <a:p>
            <a:pPr lvl="0">
              <a:defRPr/>
            </a:pPr>
            <a:r>
              <a:rPr lang="en-AU" sz="2200" dirty="0">
                <a:solidFill>
                  <a:srgbClr val="FFFF00"/>
                </a:solidFill>
                <a:latin typeface="Times New Roman" panose="02020603050405020304" pitchFamily="18" charset="0"/>
                <a:cs typeface="Times New Roman" panose="02020603050405020304" pitchFamily="18" charset="0"/>
              </a:rPr>
              <a:t>Actions of Faith</a:t>
            </a:r>
            <a:endParaRPr kumimoji="0" lang="en-AU" sz="2200"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6" name="TextBox 5">
            <a:extLst>
              <a:ext uri="{FF2B5EF4-FFF2-40B4-BE49-F238E27FC236}">
                <a16:creationId xmlns:a16="http://schemas.microsoft.com/office/drawing/2014/main" id="{4426C50E-8C9C-77FD-BA3B-B9540E7CDE16}"/>
              </a:ext>
            </a:extLst>
          </p:cNvPr>
          <p:cNvSpPr txBox="1"/>
          <p:nvPr/>
        </p:nvSpPr>
        <p:spPr>
          <a:xfrm>
            <a:off x="1988546" y="19997"/>
            <a:ext cx="7105880" cy="646331"/>
          </a:xfrm>
          <a:prstGeom prst="rect">
            <a:avLst/>
          </a:prstGeom>
          <a:noFill/>
          <a:ln w="15875">
            <a:solidFill>
              <a:schemeClr val="bg1"/>
            </a:solidFill>
          </a:ln>
        </p:spPr>
        <p:txBody>
          <a:bodyPr wrap="square" rtlCol="0">
            <a:spAutoFit/>
          </a:bodyPr>
          <a:lstStyle/>
          <a:p>
            <a:pPr algn="ctr">
              <a:defRPr/>
            </a:pPr>
            <a:r>
              <a:rPr lang="en-AU" dirty="0">
                <a:solidFill>
                  <a:schemeClr val="bg1"/>
                </a:solidFill>
                <a:latin typeface="Times New Roman" panose="02020603050405020304" pitchFamily="18" charset="0"/>
                <a:cs typeface="Times New Roman" panose="02020603050405020304" pitchFamily="18" charset="0"/>
              </a:rPr>
              <a:t>We have a better country;  better homeland;  better destination;  better city.</a:t>
            </a:r>
          </a:p>
          <a:p>
            <a:pPr algn="ctr">
              <a:defRPr/>
            </a:pPr>
            <a:r>
              <a:rPr lang="en-AU" dirty="0">
                <a:solidFill>
                  <a:schemeClr val="bg1"/>
                </a:solidFill>
                <a:latin typeface="Times New Roman" panose="02020603050405020304" pitchFamily="18" charset="0"/>
                <a:cs typeface="Times New Roman" panose="02020603050405020304" pitchFamily="18" charset="0"/>
              </a:rPr>
              <a:t>We rise to a better Life</a:t>
            </a:r>
            <a:endPar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endParaRPr>
          </a:p>
        </p:txBody>
      </p:sp>
      <p:sp>
        <p:nvSpPr>
          <p:cNvPr id="8" name="TextBox 7">
            <a:extLst>
              <a:ext uri="{FF2B5EF4-FFF2-40B4-BE49-F238E27FC236}">
                <a16:creationId xmlns:a16="http://schemas.microsoft.com/office/drawing/2014/main" id="{E27D5B19-7660-5827-0C43-8BE21B69EAC6}"/>
              </a:ext>
            </a:extLst>
          </p:cNvPr>
          <p:cNvSpPr txBox="1"/>
          <p:nvPr/>
        </p:nvSpPr>
        <p:spPr>
          <a:xfrm>
            <a:off x="0" y="666328"/>
            <a:ext cx="7155454"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1.  Obeying the commandments of God, even when it is against the law.</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 name="TextBox 1">
            <a:extLst>
              <a:ext uri="{FF2B5EF4-FFF2-40B4-BE49-F238E27FC236}">
                <a16:creationId xmlns:a16="http://schemas.microsoft.com/office/drawing/2014/main" id="{E412496E-5264-29EA-4BA6-BD9AC87986BC}"/>
              </a:ext>
            </a:extLst>
          </p:cNvPr>
          <p:cNvSpPr txBox="1"/>
          <p:nvPr/>
        </p:nvSpPr>
        <p:spPr>
          <a:xfrm>
            <a:off x="583894" y="1505188"/>
            <a:ext cx="8549090"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Moses’ Parents disobeyed Pharoah and saved their son.</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Daniel. Shadrach, Meshach &amp; Abednego.  Hebrew captives serving the king in Babylon.</a:t>
            </a:r>
            <a:br>
              <a:rPr lang="en-AU" dirty="0">
                <a:solidFill>
                  <a:prstClr val="white"/>
                </a:solidFill>
                <a:latin typeface="Times New Roman" panose="02020603050405020304" pitchFamily="18" charset="0"/>
                <a:cs typeface="Times New Roman" panose="02020603050405020304" pitchFamily="18" charset="0"/>
              </a:rPr>
            </a:br>
            <a:r>
              <a:rPr lang="en-AU" i="1" dirty="0">
                <a:solidFill>
                  <a:prstClr val="white"/>
                </a:solidFill>
                <a:latin typeface="Times New Roman" panose="02020603050405020304" pitchFamily="18" charset="0"/>
                <a:cs typeface="Times New Roman" panose="02020603050405020304" pitchFamily="18" charset="0"/>
              </a:rPr>
              <a:t>(No rights;  No freedoms, but honoured God by serving their masters well.)</a:t>
            </a:r>
          </a:p>
        </p:txBody>
      </p:sp>
      <p:sp>
        <p:nvSpPr>
          <p:cNvPr id="5" name="TextBox 4">
            <a:extLst>
              <a:ext uri="{FF2B5EF4-FFF2-40B4-BE49-F238E27FC236}">
                <a16:creationId xmlns:a16="http://schemas.microsoft.com/office/drawing/2014/main" id="{6B6BCCAA-D5B2-D494-7D4D-971C0CD04EF6}"/>
              </a:ext>
            </a:extLst>
          </p:cNvPr>
          <p:cNvSpPr txBox="1"/>
          <p:nvPr/>
        </p:nvSpPr>
        <p:spPr>
          <a:xfrm>
            <a:off x="1206347" y="2344048"/>
            <a:ext cx="7926637" cy="1477328"/>
          </a:xfrm>
          <a:prstGeom prst="rect">
            <a:avLst/>
          </a:prstGeom>
          <a:noFill/>
        </p:spPr>
        <p:txBody>
          <a:bodyPr wrap="square" rtlCol="0">
            <a:spAutoFit/>
          </a:bodyPr>
          <a:lstStyle/>
          <a:p>
            <a:pPr marL="180975" lvl="0" indent="-180975">
              <a:buSzPct val="50000"/>
              <a:buFont typeface="Courier New" panose="02070309020205020404" pitchFamily="49" charset="0"/>
              <a:buChar char="o"/>
              <a:defRPr/>
            </a:pPr>
            <a:r>
              <a:rPr lang="en-AU" dirty="0">
                <a:solidFill>
                  <a:prstClr val="white"/>
                </a:solidFill>
                <a:latin typeface="Times New Roman" panose="02020603050405020304" pitchFamily="18" charset="0"/>
                <a:cs typeface="Times New Roman" panose="02020603050405020304" pitchFamily="18" charset="0"/>
              </a:rPr>
              <a:t>Refused to worship the golden statue.  God commands to worship only Him.</a:t>
            </a:r>
          </a:p>
          <a:p>
            <a:pPr marL="180975" lvl="0" indent="-180975">
              <a:buSzPct val="50000"/>
              <a:buFont typeface="Courier New" panose="02070309020205020404" pitchFamily="49" charset="0"/>
              <a:buChar char="o"/>
              <a:defRPr/>
            </a:pPr>
            <a:r>
              <a:rPr lang="en-AU" dirty="0">
                <a:solidFill>
                  <a:prstClr val="white"/>
                </a:solidFill>
                <a:latin typeface="Times New Roman" panose="02020603050405020304" pitchFamily="18" charset="0"/>
                <a:cs typeface="Times New Roman" panose="02020603050405020304" pitchFamily="18" charset="0"/>
              </a:rPr>
              <a:t>Punishment was death by burning.  </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God can save, and even through death, we are delivered out of evil.</a:t>
            </a:r>
          </a:p>
          <a:p>
            <a:pPr marL="180975" lvl="0" indent="-180975">
              <a:buSzPct val="50000"/>
              <a:buFont typeface="Courier New" panose="02070309020205020404" pitchFamily="49" charset="0"/>
              <a:buChar char="o"/>
              <a:defRPr/>
            </a:pPr>
            <a:r>
              <a:rPr lang="en-AU" dirty="0">
                <a:solidFill>
                  <a:prstClr val="white"/>
                </a:solidFill>
                <a:latin typeface="Times New Roman" panose="02020603050405020304" pitchFamily="18" charset="0"/>
                <a:cs typeface="Times New Roman" panose="02020603050405020304" pitchFamily="18" charset="0"/>
              </a:rPr>
              <a:t>Refused to cease to pray to God.</a:t>
            </a:r>
          </a:p>
          <a:p>
            <a:pPr marL="180975" lvl="0" indent="-180975">
              <a:buSzPct val="50000"/>
              <a:buFont typeface="Courier New" panose="02070309020205020404" pitchFamily="49" charset="0"/>
              <a:buChar char="o"/>
              <a:defRPr/>
            </a:pPr>
            <a:r>
              <a:rPr lang="en-AU" dirty="0">
                <a:solidFill>
                  <a:prstClr val="white"/>
                </a:solidFill>
                <a:latin typeface="Times New Roman" panose="02020603050405020304" pitchFamily="18" charset="0"/>
                <a:cs typeface="Times New Roman" panose="02020603050405020304" pitchFamily="18" charset="0"/>
              </a:rPr>
              <a:t>Punishment was to be fed to lions.</a:t>
            </a:r>
          </a:p>
        </p:txBody>
      </p:sp>
      <p:sp>
        <p:nvSpPr>
          <p:cNvPr id="9" name="TextBox 8">
            <a:extLst>
              <a:ext uri="{FF2B5EF4-FFF2-40B4-BE49-F238E27FC236}">
                <a16:creationId xmlns:a16="http://schemas.microsoft.com/office/drawing/2014/main" id="{B1C39B6E-2879-8E4E-798B-3DF9D093C322}"/>
              </a:ext>
            </a:extLst>
          </p:cNvPr>
          <p:cNvSpPr txBox="1"/>
          <p:nvPr/>
        </p:nvSpPr>
        <p:spPr>
          <a:xfrm>
            <a:off x="275421" y="3714069"/>
            <a:ext cx="887408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Godliness means to honour the government, but to disobey only when breaks a law of God.</a:t>
            </a:r>
          </a:p>
        </p:txBody>
      </p:sp>
      <p:sp>
        <p:nvSpPr>
          <p:cNvPr id="10" name="TextBox 9">
            <a:extLst>
              <a:ext uri="{FF2B5EF4-FFF2-40B4-BE49-F238E27FC236}">
                <a16:creationId xmlns:a16="http://schemas.microsoft.com/office/drawing/2014/main" id="{764A8954-0661-A10D-B385-F219BA957BA9}"/>
              </a:ext>
            </a:extLst>
          </p:cNvPr>
          <p:cNvSpPr txBox="1"/>
          <p:nvPr/>
        </p:nvSpPr>
        <p:spPr>
          <a:xfrm>
            <a:off x="-5509" y="3976896"/>
            <a:ext cx="1740666"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2.  Pick-A-Side</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1" name="TextBox 10">
            <a:extLst>
              <a:ext uri="{FF2B5EF4-FFF2-40B4-BE49-F238E27FC236}">
                <a16:creationId xmlns:a16="http://schemas.microsoft.com/office/drawing/2014/main" id="{73A158B8-E3AC-7364-AB71-365A357922DE}"/>
              </a:ext>
            </a:extLst>
          </p:cNvPr>
          <p:cNvSpPr txBox="1"/>
          <p:nvPr/>
        </p:nvSpPr>
        <p:spPr>
          <a:xfrm>
            <a:off x="1586428" y="3976896"/>
            <a:ext cx="755757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Deciding to be a Disciple of Jesus or not.  There is no half-commitments.</a:t>
            </a:r>
          </a:p>
        </p:txBody>
      </p:sp>
      <p:sp>
        <p:nvSpPr>
          <p:cNvPr id="12" name="TextBox 11">
            <a:extLst>
              <a:ext uri="{FF2B5EF4-FFF2-40B4-BE49-F238E27FC236}">
                <a16:creationId xmlns:a16="http://schemas.microsoft.com/office/drawing/2014/main" id="{CF5101FE-42A3-56D3-D851-0DBF86C2656C}"/>
              </a:ext>
            </a:extLst>
          </p:cNvPr>
          <p:cNvSpPr txBox="1"/>
          <p:nvPr/>
        </p:nvSpPr>
        <p:spPr>
          <a:xfrm>
            <a:off x="269912" y="4239723"/>
            <a:ext cx="8874087"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Moses chose to be mistreated with the people of God, rather than continue as royalty.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Rahab hid the Hebrews because she knew God was with them.</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pick a side when we speak and act for God (and we are in the minority)</a:t>
            </a:r>
          </a:p>
        </p:txBody>
      </p:sp>
      <p:sp>
        <p:nvSpPr>
          <p:cNvPr id="13" name="TextBox 12">
            <a:extLst>
              <a:ext uri="{FF2B5EF4-FFF2-40B4-BE49-F238E27FC236}">
                <a16:creationId xmlns:a16="http://schemas.microsoft.com/office/drawing/2014/main" id="{1A200208-9127-45BE-B4D8-F5A4C0DCCFFC}"/>
              </a:ext>
            </a:extLst>
          </p:cNvPr>
          <p:cNvSpPr txBox="1"/>
          <p:nvPr/>
        </p:nvSpPr>
        <p:spPr>
          <a:xfrm>
            <a:off x="5508" y="5067566"/>
            <a:ext cx="266608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3.  Choosing the hard way.</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4" name="TextBox 13">
            <a:extLst>
              <a:ext uri="{FF2B5EF4-FFF2-40B4-BE49-F238E27FC236}">
                <a16:creationId xmlns:a16="http://schemas.microsoft.com/office/drawing/2014/main" id="{73353362-EF1C-038E-E30A-ECAE357D5262}"/>
              </a:ext>
            </a:extLst>
          </p:cNvPr>
          <p:cNvSpPr txBox="1"/>
          <p:nvPr/>
        </p:nvSpPr>
        <p:spPr>
          <a:xfrm>
            <a:off x="2616506" y="5106927"/>
            <a:ext cx="658257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Following Jesus is difficult and dangerous.</a:t>
            </a:r>
          </a:p>
        </p:txBody>
      </p:sp>
    </p:spTree>
    <p:extLst>
      <p:ext uri="{BB962C8B-B14F-4D97-AF65-F5344CB8AC3E}">
        <p14:creationId xmlns:p14="http://schemas.microsoft.com/office/powerpoint/2010/main" val="36657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build="p"/>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FFEEEFA-530A-D1CC-65E3-FDC17ADA1C6C}"/>
              </a:ext>
            </a:extLst>
          </p:cNvPr>
          <p:cNvSpPr txBox="1"/>
          <p:nvPr/>
        </p:nvSpPr>
        <p:spPr>
          <a:xfrm>
            <a:off x="269913" y="943327"/>
            <a:ext cx="887408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Living as “good citizens”.  Honour the authorities.  Obey the laws of the land.</a:t>
            </a:r>
          </a:p>
        </p:txBody>
      </p:sp>
      <p:sp>
        <p:nvSpPr>
          <p:cNvPr id="4" name="TextBox 3">
            <a:extLst>
              <a:ext uri="{FF2B5EF4-FFF2-40B4-BE49-F238E27FC236}">
                <a16:creationId xmlns:a16="http://schemas.microsoft.com/office/drawing/2014/main" id="{C6C7DA0D-537D-D3CE-2BD2-40560983F593}"/>
              </a:ext>
            </a:extLst>
          </p:cNvPr>
          <p:cNvSpPr txBox="1"/>
          <p:nvPr/>
        </p:nvSpPr>
        <p:spPr>
          <a:xfrm>
            <a:off x="6011" y="0"/>
            <a:ext cx="2054143" cy="430887"/>
          </a:xfrm>
          <a:prstGeom prst="rect">
            <a:avLst/>
          </a:prstGeom>
          <a:noFill/>
        </p:spPr>
        <p:txBody>
          <a:bodyPr wrap="square" rtlCol="0">
            <a:spAutoFit/>
          </a:bodyPr>
          <a:lstStyle/>
          <a:p>
            <a:pPr lvl="0">
              <a:defRPr/>
            </a:pPr>
            <a:r>
              <a:rPr lang="en-AU" sz="2200" dirty="0">
                <a:solidFill>
                  <a:srgbClr val="FFFF00"/>
                </a:solidFill>
                <a:latin typeface="Times New Roman" panose="02020603050405020304" pitchFamily="18" charset="0"/>
                <a:cs typeface="Times New Roman" panose="02020603050405020304" pitchFamily="18" charset="0"/>
              </a:rPr>
              <a:t>Actions of Faith</a:t>
            </a:r>
            <a:endParaRPr kumimoji="0" lang="en-AU" sz="2200"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6" name="TextBox 5">
            <a:extLst>
              <a:ext uri="{FF2B5EF4-FFF2-40B4-BE49-F238E27FC236}">
                <a16:creationId xmlns:a16="http://schemas.microsoft.com/office/drawing/2014/main" id="{4426C50E-8C9C-77FD-BA3B-B9540E7CDE16}"/>
              </a:ext>
            </a:extLst>
          </p:cNvPr>
          <p:cNvSpPr txBox="1"/>
          <p:nvPr/>
        </p:nvSpPr>
        <p:spPr>
          <a:xfrm>
            <a:off x="1988546" y="19997"/>
            <a:ext cx="7105880" cy="646331"/>
          </a:xfrm>
          <a:prstGeom prst="rect">
            <a:avLst/>
          </a:prstGeom>
          <a:noFill/>
          <a:ln w="15875">
            <a:solidFill>
              <a:schemeClr val="bg1"/>
            </a:solidFill>
          </a:ln>
        </p:spPr>
        <p:txBody>
          <a:bodyPr wrap="square" rtlCol="0">
            <a:spAutoFit/>
          </a:bodyPr>
          <a:lstStyle/>
          <a:p>
            <a:pPr algn="ctr">
              <a:defRPr/>
            </a:pPr>
            <a:r>
              <a:rPr lang="en-AU" dirty="0">
                <a:solidFill>
                  <a:schemeClr val="bg1"/>
                </a:solidFill>
                <a:latin typeface="Times New Roman" panose="02020603050405020304" pitchFamily="18" charset="0"/>
                <a:cs typeface="Times New Roman" panose="02020603050405020304" pitchFamily="18" charset="0"/>
              </a:rPr>
              <a:t>We have a better country;  better homeland;  better destination;  better city.</a:t>
            </a:r>
          </a:p>
          <a:p>
            <a:pPr algn="ctr">
              <a:defRPr/>
            </a:pPr>
            <a:r>
              <a:rPr lang="en-AU" dirty="0">
                <a:solidFill>
                  <a:schemeClr val="bg1"/>
                </a:solidFill>
                <a:latin typeface="Times New Roman" panose="02020603050405020304" pitchFamily="18" charset="0"/>
                <a:cs typeface="Times New Roman" panose="02020603050405020304" pitchFamily="18" charset="0"/>
              </a:rPr>
              <a:t>We rise to a better Life</a:t>
            </a:r>
            <a:endPar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endParaRPr>
          </a:p>
        </p:txBody>
      </p:sp>
      <p:sp>
        <p:nvSpPr>
          <p:cNvPr id="8" name="TextBox 7">
            <a:extLst>
              <a:ext uri="{FF2B5EF4-FFF2-40B4-BE49-F238E27FC236}">
                <a16:creationId xmlns:a16="http://schemas.microsoft.com/office/drawing/2014/main" id="{E27D5B19-7660-5827-0C43-8BE21B69EAC6}"/>
              </a:ext>
            </a:extLst>
          </p:cNvPr>
          <p:cNvSpPr txBox="1"/>
          <p:nvPr/>
        </p:nvSpPr>
        <p:spPr>
          <a:xfrm>
            <a:off x="0" y="666328"/>
            <a:ext cx="7155454"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1.  Obeying the commandments of God, even when it is against the law.</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 name="TextBox 1">
            <a:extLst>
              <a:ext uri="{FF2B5EF4-FFF2-40B4-BE49-F238E27FC236}">
                <a16:creationId xmlns:a16="http://schemas.microsoft.com/office/drawing/2014/main" id="{E412496E-5264-29EA-4BA6-BD9AC87986BC}"/>
              </a:ext>
            </a:extLst>
          </p:cNvPr>
          <p:cNvSpPr txBox="1"/>
          <p:nvPr/>
        </p:nvSpPr>
        <p:spPr>
          <a:xfrm>
            <a:off x="594910" y="1211663"/>
            <a:ext cx="8549090"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Moses’ Parents disobeyed Pharoah and saved their son.</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Daniel. Shadrach, Meshach &amp; Abednego.  Hebrew captives serving the king in Babylon.</a:t>
            </a:r>
            <a:br>
              <a:rPr lang="en-AU" dirty="0">
                <a:solidFill>
                  <a:prstClr val="white"/>
                </a:solidFill>
                <a:latin typeface="Times New Roman" panose="02020603050405020304" pitchFamily="18" charset="0"/>
                <a:cs typeface="Times New Roman" panose="02020603050405020304" pitchFamily="18" charset="0"/>
              </a:rPr>
            </a:br>
            <a:r>
              <a:rPr lang="en-AU" i="1" dirty="0">
                <a:solidFill>
                  <a:prstClr val="white"/>
                </a:solidFill>
                <a:latin typeface="Times New Roman" panose="02020603050405020304" pitchFamily="18" charset="0"/>
                <a:cs typeface="Times New Roman" panose="02020603050405020304" pitchFamily="18" charset="0"/>
              </a:rPr>
              <a:t>(No rights;  No freedoms, but honoured God by serving their masters well.)</a:t>
            </a:r>
          </a:p>
        </p:txBody>
      </p:sp>
      <p:sp>
        <p:nvSpPr>
          <p:cNvPr id="9" name="TextBox 8">
            <a:extLst>
              <a:ext uri="{FF2B5EF4-FFF2-40B4-BE49-F238E27FC236}">
                <a16:creationId xmlns:a16="http://schemas.microsoft.com/office/drawing/2014/main" id="{B1C39B6E-2879-8E4E-798B-3DF9D093C322}"/>
              </a:ext>
            </a:extLst>
          </p:cNvPr>
          <p:cNvSpPr txBox="1"/>
          <p:nvPr/>
        </p:nvSpPr>
        <p:spPr>
          <a:xfrm>
            <a:off x="286438" y="2033997"/>
            <a:ext cx="887408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Godliness means to honour the government, but to disobey only when breaks a law of God.</a:t>
            </a:r>
          </a:p>
        </p:txBody>
      </p:sp>
      <p:sp>
        <p:nvSpPr>
          <p:cNvPr id="10" name="TextBox 9">
            <a:extLst>
              <a:ext uri="{FF2B5EF4-FFF2-40B4-BE49-F238E27FC236}">
                <a16:creationId xmlns:a16="http://schemas.microsoft.com/office/drawing/2014/main" id="{764A8954-0661-A10D-B385-F219BA957BA9}"/>
              </a:ext>
            </a:extLst>
          </p:cNvPr>
          <p:cNvSpPr txBox="1"/>
          <p:nvPr/>
        </p:nvSpPr>
        <p:spPr>
          <a:xfrm>
            <a:off x="0" y="2310996"/>
            <a:ext cx="1740666"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2.  Pick-A-Side</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1" name="TextBox 10">
            <a:extLst>
              <a:ext uri="{FF2B5EF4-FFF2-40B4-BE49-F238E27FC236}">
                <a16:creationId xmlns:a16="http://schemas.microsoft.com/office/drawing/2014/main" id="{73A158B8-E3AC-7364-AB71-365A357922DE}"/>
              </a:ext>
            </a:extLst>
          </p:cNvPr>
          <p:cNvSpPr txBox="1"/>
          <p:nvPr/>
        </p:nvSpPr>
        <p:spPr>
          <a:xfrm>
            <a:off x="1591937" y="2310996"/>
            <a:ext cx="755757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Deciding to be a Disciple of Jesus or not.  There is no half-commitments.</a:t>
            </a:r>
          </a:p>
        </p:txBody>
      </p:sp>
      <p:sp>
        <p:nvSpPr>
          <p:cNvPr id="12" name="TextBox 11">
            <a:extLst>
              <a:ext uri="{FF2B5EF4-FFF2-40B4-BE49-F238E27FC236}">
                <a16:creationId xmlns:a16="http://schemas.microsoft.com/office/drawing/2014/main" id="{CF5101FE-42A3-56D3-D851-0DBF86C2656C}"/>
              </a:ext>
            </a:extLst>
          </p:cNvPr>
          <p:cNvSpPr txBox="1"/>
          <p:nvPr/>
        </p:nvSpPr>
        <p:spPr>
          <a:xfrm>
            <a:off x="275421" y="2573823"/>
            <a:ext cx="8874087"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Moses chose to be mistreated with the people of God, rather than continue as royalty.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Rahab hid the Hebrews because she knew God was with them.</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pick a side when we speak and act for God (and we are in the minority)</a:t>
            </a:r>
          </a:p>
        </p:txBody>
      </p:sp>
      <p:sp>
        <p:nvSpPr>
          <p:cNvPr id="13" name="TextBox 12">
            <a:extLst>
              <a:ext uri="{FF2B5EF4-FFF2-40B4-BE49-F238E27FC236}">
                <a16:creationId xmlns:a16="http://schemas.microsoft.com/office/drawing/2014/main" id="{1A200208-9127-45BE-B4D8-F5A4C0DCCFFC}"/>
              </a:ext>
            </a:extLst>
          </p:cNvPr>
          <p:cNvSpPr txBox="1"/>
          <p:nvPr/>
        </p:nvSpPr>
        <p:spPr>
          <a:xfrm>
            <a:off x="11017" y="3401666"/>
            <a:ext cx="266608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3.  Choosing the hard way.</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4" name="TextBox 13">
            <a:extLst>
              <a:ext uri="{FF2B5EF4-FFF2-40B4-BE49-F238E27FC236}">
                <a16:creationId xmlns:a16="http://schemas.microsoft.com/office/drawing/2014/main" id="{73353362-EF1C-038E-E30A-ECAE357D5262}"/>
              </a:ext>
            </a:extLst>
          </p:cNvPr>
          <p:cNvSpPr txBox="1"/>
          <p:nvPr/>
        </p:nvSpPr>
        <p:spPr>
          <a:xfrm>
            <a:off x="2622015" y="3441027"/>
            <a:ext cx="658257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Following Jesus is difficult and dangerous.</a:t>
            </a:r>
          </a:p>
        </p:txBody>
      </p:sp>
      <p:sp>
        <p:nvSpPr>
          <p:cNvPr id="15" name="TextBox 14">
            <a:extLst>
              <a:ext uri="{FF2B5EF4-FFF2-40B4-BE49-F238E27FC236}">
                <a16:creationId xmlns:a16="http://schemas.microsoft.com/office/drawing/2014/main" id="{EE1B36D8-78E8-1A7A-2703-E00376840D56}"/>
              </a:ext>
            </a:extLst>
          </p:cNvPr>
          <p:cNvSpPr txBox="1"/>
          <p:nvPr/>
        </p:nvSpPr>
        <p:spPr>
          <a:xfrm>
            <a:off x="1074145" y="4014781"/>
            <a:ext cx="8069855" cy="830997"/>
          </a:xfrm>
          <a:prstGeom prst="rect">
            <a:avLst/>
          </a:prstGeom>
          <a:solidFill>
            <a:schemeClr val="bg1"/>
          </a:solidFill>
        </p:spPr>
        <p:txBody>
          <a:bodyPr wrap="square" rtlCol="0">
            <a:spAutoFit/>
          </a:bodyPr>
          <a:lstStyle/>
          <a:p>
            <a:pPr>
              <a:buNone/>
            </a:pPr>
            <a:r>
              <a:rPr lang="en-AU" sz="1600" dirty="0">
                <a:effectLst/>
                <a:latin typeface="Comic Sans MS" panose="030F0902030302020204" pitchFamily="66" charset="0"/>
                <a:ea typeface="Times New Roman" panose="02020603050405020304" pitchFamily="18" charset="0"/>
              </a:rPr>
              <a:t>Matthew 7: (ESV) </a:t>
            </a:r>
            <a:r>
              <a:rPr lang="en-AU" sz="1600" b="1" baseline="30000" dirty="0">
                <a:effectLst/>
                <a:latin typeface="Comic Sans MS" panose="030F0902030302020204" pitchFamily="66" charset="0"/>
                <a:ea typeface="Times New Roman" panose="02020603050405020304" pitchFamily="18" charset="0"/>
              </a:rPr>
              <a:t>13 </a:t>
            </a:r>
            <a:r>
              <a:rPr lang="en-AU" sz="1600" dirty="0">
                <a:solidFill>
                  <a:srgbClr val="FF0000"/>
                </a:solidFill>
                <a:effectLst/>
                <a:latin typeface="Comic Sans MS" panose="030F0902030302020204" pitchFamily="66" charset="0"/>
                <a:ea typeface="Times New Roman" panose="02020603050405020304" pitchFamily="18" charset="0"/>
              </a:rPr>
              <a:t>“Enter by the narrow gate.  For the gate is wide and the way is easy that leads to destruction, and those who enter by it are many. </a:t>
            </a:r>
            <a:r>
              <a:rPr lang="en-AU" sz="1600" dirty="0">
                <a:effectLst/>
                <a:latin typeface="Comic Sans MS" panose="030F0902030302020204" pitchFamily="66" charset="0"/>
                <a:ea typeface="Times New Roman" panose="02020603050405020304" pitchFamily="18" charset="0"/>
              </a:rPr>
              <a:t> </a:t>
            </a:r>
            <a:r>
              <a:rPr lang="en-AU" sz="1600" b="1" baseline="30000" dirty="0">
                <a:effectLst/>
                <a:latin typeface="Comic Sans MS" panose="030F0902030302020204" pitchFamily="66" charset="0"/>
                <a:ea typeface="Times New Roman" panose="02020603050405020304" pitchFamily="18" charset="0"/>
              </a:rPr>
              <a:t>14 </a:t>
            </a:r>
            <a:r>
              <a:rPr lang="en-AU" sz="1600" dirty="0">
                <a:solidFill>
                  <a:srgbClr val="FF0000"/>
                </a:solidFill>
                <a:effectLst/>
                <a:latin typeface="Comic Sans MS" panose="030F0902030302020204" pitchFamily="66" charset="0"/>
                <a:ea typeface="Times New Roman" panose="02020603050405020304" pitchFamily="18" charset="0"/>
              </a:rPr>
              <a:t>For the gate is narrow and the way is hard that leads to life, and those who find it are few.</a:t>
            </a:r>
            <a:r>
              <a:rPr lang="en-AU" sz="1600" dirty="0">
                <a:effectLst/>
                <a:latin typeface="Comic Sans MS" panose="030F0902030302020204" pitchFamily="66" charset="0"/>
                <a:ea typeface="Times New Roman" panose="02020603050405020304" pitchFamily="18" charset="0"/>
              </a:rPr>
              <a:t> </a:t>
            </a:r>
            <a:endParaRPr lang="en-AU" sz="1600" dirty="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79F29C31-FFFA-FF09-C4CA-7C641DDDA903}"/>
              </a:ext>
            </a:extLst>
          </p:cNvPr>
          <p:cNvSpPr txBox="1"/>
          <p:nvPr/>
        </p:nvSpPr>
        <p:spPr>
          <a:xfrm>
            <a:off x="286440" y="3688907"/>
            <a:ext cx="658257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follow Him, no matter the cost.</a:t>
            </a:r>
          </a:p>
        </p:txBody>
      </p:sp>
    </p:spTree>
    <p:extLst>
      <p:ext uri="{BB962C8B-B14F-4D97-AF65-F5344CB8AC3E}">
        <p14:creationId xmlns:p14="http://schemas.microsoft.com/office/powerpoint/2010/main" val="3483186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FFEEEFA-530A-D1CC-65E3-FDC17ADA1C6C}"/>
              </a:ext>
            </a:extLst>
          </p:cNvPr>
          <p:cNvSpPr txBox="1"/>
          <p:nvPr/>
        </p:nvSpPr>
        <p:spPr>
          <a:xfrm>
            <a:off x="269913" y="943327"/>
            <a:ext cx="887408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Living as “good citizens”.  Honour the authorities.  Obey the laws of the land.</a:t>
            </a:r>
          </a:p>
        </p:txBody>
      </p:sp>
      <p:sp>
        <p:nvSpPr>
          <p:cNvPr id="4" name="TextBox 3">
            <a:extLst>
              <a:ext uri="{FF2B5EF4-FFF2-40B4-BE49-F238E27FC236}">
                <a16:creationId xmlns:a16="http://schemas.microsoft.com/office/drawing/2014/main" id="{C6C7DA0D-537D-D3CE-2BD2-40560983F593}"/>
              </a:ext>
            </a:extLst>
          </p:cNvPr>
          <p:cNvSpPr txBox="1"/>
          <p:nvPr/>
        </p:nvSpPr>
        <p:spPr>
          <a:xfrm>
            <a:off x="6011" y="0"/>
            <a:ext cx="2054143" cy="430887"/>
          </a:xfrm>
          <a:prstGeom prst="rect">
            <a:avLst/>
          </a:prstGeom>
          <a:noFill/>
        </p:spPr>
        <p:txBody>
          <a:bodyPr wrap="square" rtlCol="0">
            <a:spAutoFit/>
          </a:bodyPr>
          <a:lstStyle/>
          <a:p>
            <a:pPr lvl="0">
              <a:defRPr/>
            </a:pPr>
            <a:r>
              <a:rPr lang="en-AU" sz="2200" dirty="0">
                <a:solidFill>
                  <a:srgbClr val="FFFF00"/>
                </a:solidFill>
                <a:latin typeface="Times New Roman" panose="02020603050405020304" pitchFamily="18" charset="0"/>
                <a:cs typeface="Times New Roman" panose="02020603050405020304" pitchFamily="18" charset="0"/>
              </a:rPr>
              <a:t>Actions of Faith</a:t>
            </a:r>
            <a:endParaRPr kumimoji="0" lang="en-AU" sz="2200"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6" name="TextBox 5">
            <a:extLst>
              <a:ext uri="{FF2B5EF4-FFF2-40B4-BE49-F238E27FC236}">
                <a16:creationId xmlns:a16="http://schemas.microsoft.com/office/drawing/2014/main" id="{4426C50E-8C9C-77FD-BA3B-B9540E7CDE16}"/>
              </a:ext>
            </a:extLst>
          </p:cNvPr>
          <p:cNvSpPr txBox="1"/>
          <p:nvPr/>
        </p:nvSpPr>
        <p:spPr>
          <a:xfrm>
            <a:off x="1988546" y="19997"/>
            <a:ext cx="7105880" cy="646331"/>
          </a:xfrm>
          <a:prstGeom prst="rect">
            <a:avLst/>
          </a:prstGeom>
          <a:noFill/>
          <a:ln w="15875">
            <a:solidFill>
              <a:schemeClr val="bg1"/>
            </a:solidFill>
          </a:ln>
        </p:spPr>
        <p:txBody>
          <a:bodyPr wrap="square" rtlCol="0">
            <a:spAutoFit/>
          </a:bodyPr>
          <a:lstStyle/>
          <a:p>
            <a:pPr algn="ctr">
              <a:defRPr/>
            </a:pPr>
            <a:r>
              <a:rPr lang="en-AU" dirty="0">
                <a:solidFill>
                  <a:schemeClr val="bg1"/>
                </a:solidFill>
                <a:latin typeface="Times New Roman" panose="02020603050405020304" pitchFamily="18" charset="0"/>
                <a:cs typeface="Times New Roman" panose="02020603050405020304" pitchFamily="18" charset="0"/>
              </a:rPr>
              <a:t>We have a better country;  better homeland;  better destination;  better city.</a:t>
            </a:r>
          </a:p>
          <a:p>
            <a:pPr algn="ctr">
              <a:defRPr/>
            </a:pPr>
            <a:r>
              <a:rPr lang="en-AU" dirty="0">
                <a:solidFill>
                  <a:schemeClr val="bg1"/>
                </a:solidFill>
                <a:latin typeface="Times New Roman" panose="02020603050405020304" pitchFamily="18" charset="0"/>
                <a:cs typeface="Times New Roman" panose="02020603050405020304" pitchFamily="18" charset="0"/>
              </a:rPr>
              <a:t>We rise to a better Life</a:t>
            </a:r>
            <a:endParaRPr kumimoji="0" lang="en-AU" u="none" strike="noStrike" kern="1200" cap="none" spc="0" normalizeH="0" baseline="0" noProof="0" dirty="0">
              <a:ln>
                <a:noFill/>
              </a:ln>
              <a:solidFill>
                <a:schemeClr val="bg1"/>
              </a:solidFill>
              <a:effectLst/>
              <a:uLnTx/>
              <a:uFillTx/>
              <a:latin typeface="+mj-lt"/>
              <a:cs typeface="Times New Roman" panose="02020603050405020304" pitchFamily="18" charset="0"/>
            </a:endParaRPr>
          </a:p>
        </p:txBody>
      </p:sp>
      <p:sp>
        <p:nvSpPr>
          <p:cNvPr id="8" name="TextBox 7">
            <a:extLst>
              <a:ext uri="{FF2B5EF4-FFF2-40B4-BE49-F238E27FC236}">
                <a16:creationId xmlns:a16="http://schemas.microsoft.com/office/drawing/2014/main" id="{E27D5B19-7660-5827-0C43-8BE21B69EAC6}"/>
              </a:ext>
            </a:extLst>
          </p:cNvPr>
          <p:cNvSpPr txBox="1"/>
          <p:nvPr/>
        </p:nvSpPr>
        <p:spPr>
          <a:xfrm>
            <a:off x="0" y="666328"/>
            <a:ext cx="7155454"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1.  Obeying the commandments of God, even when it is against the law.</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2" name="TextBox 1">
            <a:extLst>
              <a:ext uri="{FF2B5EF4-FFF2-40B4-BE49-F238E27FC236}">
                <a16:creationId xmlns:a16="http://schemas.microsoft.com/office/drawing/2014/main" id="{E412496E-5264-29EA-4BA6-BD9AC87986BC}"/>
              </a:ext>
            </a:extLst>
          </p:cNvPr>
          <p:cNvSpPr txBox="1"/>
          <p:nvPr/>
        </p:nvSpPr>
        <p:spPr>
          <a:xfrm>
            <a:off x="594910" y="1211663"/>
            <a:ext cx="8549090"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Moses’ Parents disobeyed Pharoah and saved their son.</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Daniel. Shadrach, Meshach &amp; Abednego.  Hebrew captives serving the king in Babylon.</a:t>
            </a:r>
            <a:br>
              <a:rPr lang="en-AU" dirty="0">
                <a:solidFill>
                  <a:prstClr val="white"/>
                </a:solidFill>
                <a:latin typeface="Times New Roman" panose="02020603050405020304" pitchFamily="18" charset="0"/>
                <a:cs typeface="Times New Roman" panose="02020603050405020304" pitchFamily="18" charset="0"/>
              </a:rPr>
            </a:br>
            <a:r>
              <a:rPr lang="en-AU" i="1" dirty="0">
                <a:solidFill>
                  <a:prstClr val="white"/>
                </a:solidFill>
                <a:latin typeface="Times New Roman" panose="02020603050405020304" pitchFamily="18" charset="0"/>
                <a:cs typeface="Times New Roman" panose="02020603050405020304" pitchFamily="18" charset="0"/>
              </a:rPr>
              <a:t>(No rights;  No freedoms, but honoured God by serving their masters well.)</a:t>
            </a:r>
          </a:p>
        </p:txBody>
      </p:sp>
      <p:sp>
        <p:nvSpPr>
          <p:cNvPr id="9" name="TextBox 8">
            <a:extLst>
              <a:ext uri="{FF2B5EF4-FFF2-40B4-BE49-F238E27FC236}">
                <a16:creationId xmlns:a16="http://schemas.microsoft.com/office/drawing/2014/main" id="{B1C39B6E-2879-8E4E-798B-3DF9D093C322}"/>
              </a:ext>
            </a:extLst>
          </p:cNvPr>
          <p:cNvSpPr txBox="1"/>
          <p:nvPr/>
        </p:nvSpPr>
        <p:spPr>
          <a:xfrm>
            <a:off x="286438" y="2033997"/>
            <a:ext cx="887408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Godliness means to honour the government, but to disobey only when breaks a law of God.</a:t>
            </a:r>
          </a:p>
        </p:txBody>
      </p:sp>
      <p:sp>
        <p:nvSpPr>
          <p:cNvPr id="10" name="TextBox 9">
            <a:extLst>
              <a:ext uri="{FF2B5EF4-FFF2-40B4-BE49-F238E27FC236}">
                <a16:creationId xmlns:a16="http://schemas.microsoft.com/office/drawing/2014/main" id="{764A8954-0661-A10D-B385-F219BA957BA9}"/>
              </a:ext>
            </a:extLst>
          </p:cNvPr>
          <p:cNvSpPr txBox="1"/>
          <p:nvPr/>
        </p:nvSpPr>
        <p:spPr>
          <a:xfrm>
            <a:off x="0" y="2310996"/>
            <a:ext cx="1740666"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2.  Pick-A-Side</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1" name="TextBox 10">
            <a:extLst>
              <a:ext uri="{FF2B5EF4-FFF2-40B4-BE49-F238E27FC236}">
                <a16:creationId xmlns:a16="http://schemas.microsoft.com/office/drawing/2014/main" id="{73A158B8-E3AC-7364-AB71-365A357922DE}"/>
              </a:ext>
            </a:extLst>
          </p:cNvPr>
          <p:cNvSpPr txBox="1"/>
          <p:nvPr/>
        </p:nvSpPr>
        <p:spPr>
          <a:xfrm>
            <a:off x="1591937" y="2310996"/>
            <a:ext cx="755757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Deciding to be a Disciple of Jesus or not.  There is no half-commitments.</a:t>
            </a:r>
          </a:p>
        </p:txBody>
      </p:sp>
      <p:sp>
        <p:nvSpPr>
          <p:cNvPr id="12" name="TextBox 11">
            <a:extLst>
              <a:ext uri="{FF2B5EF4-FFF2-40B4-BE49-F238E27FC236}">
                <a16:creationId xmlns:a16="http://schemas.microsoft.com/office/drawing/2014/main" id="{CF5101FE-42A3-56D3-D851-0DBF86C2656C}"/>
              </a:ext>
            </a:extLst>
          </p:cNvPr>
          <p:cNvSpPr txBox="1"/>
          <p:nvPr/>
        </p:nvSpPr>
        <p:spPr>
          <a:xfrm>
            <a:off x="275421" y="2573823"/>
            <a:ext cx="8874087"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Moses chose to be mistreated with the people of God, rather than continue as royalty.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Rahab hid the Hebrews because she knew God was with them.</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pick a side when we speak and act for God (and we are in the minority)</a:t>
            </a:r>
          </a:p>
        </p:txBody>
      </p:sp>
      <p:sp>
        <p:nvSpPr>
          <p:cNvPr id="13" name="TextBox 12">
            <a:extLst>
              <a:ext uri="{FF2B5EF4-FFF2-40B4-BE49-F238E27FC236}">
                <a16:creationId xmlns:a16="http://schemas.microsoft.com/office/drawing/2014/main" id="{1A200208-9127-45BE-B4D8-F5A4C0DCCFFC}"/>
              </a:ext>
            </a:extLst>
          </p:cNvPr>
          <p:cNvSpPr txBox="1"/>
          <p:nvPr/>
        </p:nvSpPr>
        <p:spPr>
          <a:xfrm>
            <a:off x="11017" y="3401666"/>
            <a:ext cx="266608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3.  Choosing the hard way.</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4" name="TextBox 13">
            <a:extLst>
              <a:ext uri="{FF2B5EF4-FFF2-40B4-BE49-F238E27FC236}">
                <a16:creationId xmlns:a16="http://schemas.microsoft.com/office/drawing/2014/main" id="{73353362-EF1C-038E-E30A-ECAE357D5262}"/>
              </a:ext>
            </a:extLst>
          </p:cNvPr>
          <p:cNvSpPr txBox="1"/>
          <p:nvPr/>
        </p:nvSpPr>
        <p:spPr>
          <a:xfrm>
            <a:off x="2622015" y="3441027"/>
            <a:ext cx="658257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Following Jesus is difficult and dangerous.</a:t>
            </a:r>
          </a:p>
        </p:txBody>
      </p:sp>
      <p:sp>
        <p:nvSpPr>
          <p:cNvPr id="16" name="TextBox 15">
            <a:extLst>
              <a:ext uri="{FF2B5EF4-FFF2-40B4-BE49-F238E27FC236}">
                <a16:creationId xmlns:a16="http://schemas.microsoft.com/office/drawing/2014/main" id="{79F29C31-FFFA-FF09-C4CA-7C641DDDA903}"/>
              </a:ext>
            </a:extLst>
          </p:cNvPr>
          <p:cNvSpPr txBox="1"/>
          <p:nvPr/>
        </p:nvSpPr>
        <p:spPr>
          <a:xfrm>
            <a:off x="286440" y="3688907"/>
            <a:ext cx="658257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follow Him, no matter the cost.</a:t>
            </a:r>
          </a:p>
        </p:txBody>
      </p:sp>
      <p:sp>
        <p:nvSpPr>
          <p:cNvPr id="17" name="TextBox 16">
            <a:extLst>
              <a:ext uri="{FF2B5EF4-FFF2-40B4-BE49-F238E27FC236}">
                <a16:creationId xmlns:a16="http://schemas.microsoft.com/office/drawing/2014/main" id="{343C8C3D-955F-C6A5-019A-A21F4BDF9B56}"/>
              </a:ext>
            </a:extLst>
          </p:cNvPr>
          <p:cNvSpPr txBox="1"/>
          <p:nvPr/>
        </p:nvSpPr>
        <p:spPr>
          <a:xfrm>
            <a:off x="11017" y="4007593"/>
            <a:ext cx="2666082" cy="369332"/>
          </a:xfrm>
          <a:prstGeom prst="rect">
            <a:avLst/>
          </a:prstGeom>
          <a:noFill/>
        </p:spPr>
        <p:txBody>
          <a:bodyPr wrap="square" rtlCol="0">
            <a:spAutoFit/>
          </a:bodyPr>
          <a:lstStyle/>
          <a:p>
            <a:pPr lvl="0">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4.  Saved by Faith</a:t>
            </a:r>
            <a:endParaRPr kumimoji="0" lang="en-AU" u="none" strike="noStrike" kern="1200" cap="none" spc="0" normalizeH="0" baseline="0" noProof="0" dirty="0">
              <a:ln>
                <a:noFill/>
              </a:ln>
              <a:solidFill>
                <a:srgbClr val="FFFF00"/>
              </a:solidFill>
              <a:effectLst/>
              <a:uLnTx/>
              <a:uFillTx/>
              <a:latin typeface="+mj-lt"/>
              <a:cs typeface="Times New Roman" panose="02020603050405020304" pitchFamily="18" charset="0"/>
            </a:endParaRPr>
          </a:p>
        </p:txBody>
      </p:sp>
      <p:sp>
        <p:nvSpPr>
          <p:cNvPr id="19" name="TextBox 18">
            <a:extLst>
              <a:ext uri="{FF2B5EF4-FFF2-40B4-BE49-F238E27FC236}">
                <a16:creationId xmlns:a16="http://schemas.microsoft.com/office/drawing/2014/main" id="{87ADFB1E-AD0A-C812-F42C-F2FC996EE5FE}"/>
              </a:ext>
            </a:extLst>
          </p:cNvPr>
          <p:cNvSpPr txBox="1"/>
          <p:nvPr/>
        </p:nvSpPr>
        <p:spPr>
          <a:xfrm>
            <a:off x="286440" y="4294834"/>
            <a:ext cx="8857560"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People of Israel were saved from death &amp; set free by the blood of the lamb.</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We are saved from death to life by the blood of Jesus.</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Saved from this world, to the life that is to come</a:t>
            </a:r>
          </a:p>
        </p:txBody>
      </p:sp>
    </p:spTree>
    <p:extLst>
      <p:ext uri="{BB962C8B-B14F-4D97-AF65-F5344CB8AC3E}">
        <p14:creationId xmlns:p14="http://schemas.microsoft.com/office/powerpoint/2010/main" val="2136507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18372</TotalTime>
  <Words>1406</Words>
  <Application>Microsoft Macintosh PowerPoint</Application>
  <PresentationFormat>On-screen Show (16:10)</PresentationFormat>
  <Paragraphs>88</Paragraphs>
  <Slides>8</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Aptos</vt:lpstr>
      <vt:lpstr>Arial</vt:lpstr>
      <vt:lpstr>Calibri</vt:lpstr>
      <vt:lpstr>Comic Sans MS</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331</cp:revision>
  <cp:lastPrinted>2025-08-14T02:54:30Z</cp:lastPrinted>
  <dcterms:created xsi:type="dcterms:W3CDTF">2024-07-12T04:24:48Z</dcterms:created>
  <dcterms:modified xsi:type="dcterms:W3CDTF">2025-08-14T02:54:41Z</dcterms:modified>
</cp:coreProperties>
</file>